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sldIdLst>
    <p:sldId id="290" r:id="rId2"/>
    <p:sldId id="278" r:id="rId3"/>
    <p:sldId id="296" r:id="rId4"/>
    <p:sldId id="295" r:id="rId5"/>
    <p:sldId id="294" r:id="rId6"/>
    <p:sldId id="293" r:id="rId7"/>
    <p:sldId id="292" r:id="rId8"/>
    <p:sldId id="29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00FF"/>
    <a:srgbClr val="FF9999"/>
    <a:srgbClr val="FF7C80"/>
    <a:srgbClr val="FF9933"/>
    <a:srgbClr val="003399"/>
    <a:srgbClr val="0099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462" autoAdjust="0"/>
    <p:restoredTop sz="94670" autoAdjust="0"/>
  </p:normalViewPr>
  <p:slideViewPr>
    <p:cSldViewPr>
      <p:cViewPr>
        <p:scale>
          <a:sx n="71" d="100"/>
          <a:sy n="71" d="100"/>
        </p:scale>
        <p:origin x="1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EF2264-3336-45C7-8B2F-1AB304B71C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5923F-357B-4FFB-B0AA-AFF280EA30B2}" type="slidenum">
              <a:rPr lang="en-US"/>
              <a:pPr/>
              <a:t>2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D6ADC-E512-49DA-B15A-30E43D5AAA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3E9A0-144A-4FC3-ACF6-EFE97B54DD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E5D92-D4DD-41AB-B293-023400D98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49FA8-952B-4EEB-8092-329EF54C5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5E699-B700-43C0-BA58-57CCD0C9B6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6D091-09AB-43BB-8EB4-3B3D3C5F5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282CD-B361-4405-BD0B-B7CE511C11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CFA72-4E3E-4A25-97CA-8F4800938D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7B189-4172-4151-8F16-860231B0E5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A52A5-B374-40AB-A3C8-540AE2C660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706BC-F6AD-4EB7-9A76-DA1D6376B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571441-2A6D-41E0-8307-32CAF49329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4662584" cy="6858000"/>
            <a:chOff x="0" y="0"/>
            <a:chExt cx="4662584" cy="6858000"/>
          </a:xfrm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2"/>
            <a:srcRect l="26469" t="4926" r="27811" b="11021"/>
            <a:stretch>
              <a:fillRect/>
            </a:stretch>
          </p:blipFill>
          <p:spPr bwMode="auto">
            <a:xfrm>
              <a:off x="0" y="0"/>
              <a:ext cx="4662584" cy="6858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790575" y="2400300"/>
              <a:ext cx="3143250" cy="247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Introduction to BTAD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0100" y="2924175"/>
              <a:ext cx="3143250" cy="24765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Territorial Forestry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9625" y="3505200"/>
              <a:ext cx="3143250" cy="24765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Joint Forest Management and Social Forestry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19150" y="4057650"/>
              <a:ext cx="3143250" cy="247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Wildlife and Biodiversity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00100" y="4610100"/>
              <a:ext cx="3143250" cy="247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Working Plan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9625" y="5181600"/>
              <a:ext cx="3143250" cy="247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Village Development Plan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00100" y="5715000"/>
              <a:ext cx="3143250" cy="247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Research and Analysis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0575" y="6191250"/>
              <a:ext cx="3143250" cy="247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Licenses and Credits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Folded Corner 4"/>
          <p:cNvSpPr/>
          <p:nvPr/>
        </p:nvSpPr>
        <p:spPr>
          <a:xfrm>
            <a:off x="5105400" y="1676400"/>
            <a:ext cx="3276600" cy="2514600"/>
          </a:xfrm>
          <a:prstGeom prst="foldedCorner">
            <a:avLst/>
          </a:prstGeom>
          <a:blipFill>
            <a:blip r:embed="rId3" cstate="print">
              <a:lum bright="14000" contrast="-19000"/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003399"/>
              </a:solidFill>
            </a:endParaRPr>
          </a:p>
          <a:p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Effective for…..</a:t>
            </a:r>
          </a:p>
          <a:p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4625" indent="-174625">
              <a:buFontTx/>
              <a:buChar char="•"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Land Allocation for Working Plans</a:t>
            </a:r>
          </a:p>
          <a:p>
            <a:pPr>
              <a:buFontTx/>
              <a:buChar char="•"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Growing Stock Estimation</a:t>
            </a:r>
          </a:p>
          <a:p>
            <a:pPr>
              <a:buFontTx/>
              <a:buChar char="•"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 Village Development Planning</a:t>
            </a:r>
          </a:p>
          <a:p>
            <a:pPr marL="120650" indent="-120650">
              <a:buFontTx/>
              <a:buChar char="•"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 Forest Village Micro-planning</a:t>
            </a:r>
          </a:p>
          <a:p>
            <a:pPr marL="120650" indent="-120650">
              <a:buFontTx/>
              <a:buChar char="•"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Tree Carbon Estimation (Carbon Calculator) </a:t>
            </a:r>
          </a:p>
          <a:p>
            <a:pPr marL="120650" indent="-120650">
              <a:buFontTx/>
              <a:buChar char="•"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Habitat Suitability </a:t>
            </a: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Down Arrow Callout 17"/>
          <p:cNvSpPr/>
          <p:nvPr/>
        </p:nvSpPr>
        <p:spPr>
          <a:xfrm>
            <a:off x="4800600" y="0"/>
            <a:ext cx="3810000" cy="1752600"/>
          </a:xfrm>
          <a:prstGeom prst="downArrowCallout">
            <a:avLst>
              <a:gd name="adj1" fmla="val 12724"/>
              <a:gd name="adj2" fmla="val 15793"/>
              <a:gd name="adj3" fmla="val 29604"/>
              <a:gd name="adj4" fmla="val 64977"/>
            </a:avLst>
          </a:prstGeom>
          <a:solidFill>
            <a:schemeClr val="accent5">
              <a:lumMod val="1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ARANYA</a:t>
            </a:r>
          </a:p>
          <a:p>
            <a:pPr algn="ctr"/>
            <a:r>
              <a:rPr lang="en-US" dirty="0" smtClean="0"/>
              <a:t>Comprehensive Spatial Decision Support System</a:t>
            </a:r>
            <a:endParaRPr lang="en-US" dirty="0"/>
          </a:p>
        </p:txBody>
      </p:sp>
      <p:sp>
        <p:nvSpPr>
          <p:cNvPr id="3" name="Folded Corner 2"/>
          <p:cNvSpPr/>
          <p:nvPr/>
        </p:nvSpPr>
        <p:spPr>
          <a:xfrm>
            <a:off x="5105400" y="4038600"/>
            <a:ext cx="3048000" cy="1981200"/>
          </a:xfrm>
          <a:prstGeom prst="foldedCorner">
            <a:avLst/>
          </a:prstGeom>
          <a:blipFill>
            <a:blip r:embed="rId4" cstate="print">
              <a:lum bright="-2000" contrast="-14000"/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b="1" dirty="0" smtClean="0">
              <a:solidFill>
                <a:srgbClr val="003399"/>
              </a:solidFill>
            </a:endParaRPr>
          </a:p>
          <a:p>
            <a:endParaRPr lang="en-US" b="1" dirty="0" smtClean="0">
              <a:solidFill>
                <a:srgbClr val="003399"/>
              </a:solidFill>
            </a:endParaRPr>
          </a:p>
          <a:p>
            <a:endParaRPr lang="en-US" b="1" dirty="0" smtClean="0">
              <a:solidFill>
                <a:srgbClr val="003399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rebuchet MS" pitchFamily="34" charset="0"/>
              </a:rPr>
              <a:t>Tools For Performing Query On </a:t>
            </a:r>
          </a:p>
          <a:p>
            <a:pPr marL="228600">
              <a:buFontTx/>
              <a:buChar char="•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Forest Crimes</a:t>
            </a:r>
          </a:p>
          <a:p>
            <a:pPr marL="403225" indent="-174625">
              <a:buFontTx/>
              <a:buChar char="•"/>
            </a:pP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IUCN based Species Inventory</a:t>
            </a:r>
          </a:p>
          <a:p>
            <a:pPr marL="349250" indent="-120650">
              <a:buFontTx/>
              <a:buChar char="•"/>
            </a:pP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 Compartment History</a:t>
            </a:r>
          </a:p>
          <a:p>
            <a:pPr>
              <a:buFontTx/>
              <a:buChar char="•"/>
            </a:pPr>
            <a:endParaRPr lang="en-US" dirty="0" smtClean="0">
              <a:solidFill>
                <a:srgbClr val="003399"/>
              </a:solidFill>
            </a:endParaRPr>
          </a:p>
          <a:p>
            <a:pPr>
              <a:buFontTx/>
              <a:buChar char="•"/>
            </a:pPr>
            <a:endParaRPr lang="en-US" dirty="0" smtClean="0">
              <a:solidFill>
                <a:srgbClr val="003399"/>
              </a:solidFill>
            </a:endParaRPr>
          </a:p>
          <a:p>
            <a:pPr>
              <a:buFontTx/>
              <a:buChar char="•"/>
            </a:pPr>
            <a:endParaRPr lang="en-US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105400" y="1905000"/>
            <a:ext cx="3200400" cy="3276600"/>
            <a:chOff x="5486400" y="2133600"/>
            <a:chExt cx="3200400" cy="3276600"/>
          </a:xfrm>
        </p:grpSpPr>
        <p:sp>
          <p:nvSpPr>
            <p:cNvPr id="10" name="Folded Corner 9"/>
            <p:cNvSpPr/>
            <p:nvPr/>
          </p:nvSpPr>
          <p:spPr>
            <a:xfrm>
              <a:off x="6172200" y="2438400"/>
              <a:ext cx="2514600" cy="2971800"/>
            </a:xfrm>
            <a:prstGeom prst="foldedCorner">
              <a:avLst/>
            </a:prstGeom>
            <a:blipFill>
              <a:blip r:embed="rId3" cstate="print">
                <a:lum bright="25000" contrast="-16000"/>
              </a:blip>
              <a:stretch>
                <a:fillRect/>
              </a:stretch>
            </a:blipFill>
            <a:ln>
              <a:solidFill>
                <a:schemeClr val="accent1">
                  <a:lumMod val="2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4625">
                <a:lnSpc>
                  <a:spcPct val="150000"/>
                </a:lnSpc>
                <a:buFontTx/>
                <a:buChar char="•"/>
              </a:pPr>
              <a:endPara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  <a:p>
              <a:pPr marL="174625">
                <a:lnSpc>
                  <a:spcPct val="150000"/>
                </a:lnSpc>
                <a:buFontTx/>
                <a:buChar char="•"/>
              </a:pPr>
              <a:r>
                <a:rPr 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Forest types</a:t>
              </a:r>
            </a:p>
            <a:p>
              <a:pPr marL="174625">
                <a:lnSpc>
                  <a:spcPct val="150000"/>
                </a:lnSpc>
                <a:buFontTx/>
                <a:buChar char="•"/>
              </a:pPr>
              <a:r>
                <a:rPr 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Wild life</a:t>
              </a:r>
            </a:p>
            <a:p>
              <a:pPr marL="174625">
                <a:lnSpc>
                  <a:spcPct val="150000"/>
                </a:lnSpc>
                <a:buFontTx/>
                <a:buChar char="•"/>
              </a:pPr>
              <a:r>
                <a:rPr 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Population</a:t>
              </a:r>
            </a:p>
            <a:p>
              <a:pPr marL="349250" indent="-174625">
                <a:lnSpc>
                  <a:spcPct val="150000"/>
                </a:lnSpc>
                <a:buFontTx/>
                <a:buChar char="•"/>
              </a:pPr>
              <a:r>
                <a:rPr 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Socio-economic profile</a:t>
              </a:r>
            </a:p>
            <a:p>
              <a:pPr marL="174625">
                <a:lnSpc>
                  <a:spcPct val="150000"/>
                </a:lnSpc>
                <a:buFontTx/>
                <a:buChar char="•"/>
              </a:pPr>
              <a:r>
                <a:rPr 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Natural resources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486400" y="2133600"/>
              <a:ext cx="1905000" cy="457200"/>
            </a:xfrm>
            <a:prstGeom prst="roundRect">
              <a:avLst/>
            </a:prstGeom>
            <a:solidFill>
              <a:schemeClr val="accent1">
                <a:lumMod val="2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Information On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sp>
        <p:nvSpPr>
          <p:cNvPr id="43" name="Down Arrow Callout 42"/>
          <p:cNvSpPr/>
          <p:nvPr/>
        </p:nvSpPr>
        <p:spPr>
          <a:xfrm>
            <a:off x="4800600" y="0"/>
            <a:ext cx="3810000" cy="1752600"/>
          </a:xfrm>
          <a:prstGeom prst="downArrowCallout">
            <a:avLst>
              <a:gd name="adj1" fmla="val 12724"/>
              <a:gd name="adj2" fmla="val 15793"/>
              <a:gd name="adj3" fmla="val 29604"/>
              <a:gd name="adj4" fmla="val 64977"/>
            </a:avLst>
          </a:prstGeom>
          <a:solidFill>
            <a:schemeClr val="accent5">
              <a:lumMod val="1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ARANYA</a:t>
            </a:r>
          </a:p>
          <a:p>
            <a:pPr algn="ctr"/>
            <a:r>
              <a:rPr lang="en-US" dirty="0" smtClean="0"/>
              <a:t>Comprehensive Spatial Decision Support System</a:t>
            </a:r>
            <a:endParaRPr lang="en-US" dirty="0"/>
          </a:p>
        </p:txBody>
      </p:sp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4"/>
          <a:srcRect l="26469" t="4926" r="27811" b="11021"/>
          <a:stretch>
            <a:fillRect/>
          </a:stretch>
        </p:blipFill>
        <p:spPr bwMode="auto">
          <a:xfrm>
            <a:off x="0" y="0"/>
            <a:ext cx="4662584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790575" y="240030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 to BTAD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0100" y="2924175"/>
            <a:ext cx="3143250" cy="2476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Territorial Forestry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9625" y="3505200"/>
            <a:ext cx="3143250" cy="2476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Joint Forest Management and Social Forestry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9150" y="405765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Wildlife and Biodiversity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" y="461010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Working Plan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9625" y="518160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Village Development Plan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0100" y="571500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Research and Analysis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0575" y="619125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Licenses and Credits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 descr="pointer-t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2514600"/>
            <a:ext cx="228600" cy="257175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24400" y="1752600"/>
            <a:ext cx="3048000" cy="2743200"/>
            <a:chOff x="4572000" y="1905000"/>
            <a:chExt cx="2895600" cy="2743200"/>
          </a:xfrm>
        </p:grpSpPr>
        <p:sp>
          <p:nvSpPr>
            <p:cNvPr id="3" name="Folded Corner 2"/>
            <p:cNvSpPr/>
            <p:nvPr/>
          </p:nvSpPr>
          <p:spPr>
            <a:xfrm>
              <a:off x="5257800" y="2286000"/>
              <a:ext cx="2209800" cy="2362200"/>
            </a:xfrm>
            <a:prstGeom prst="foldedCorner">
              <a:avLst/>
            </a:prstGeom>
            <a:blipFill>
              <a:blip r:embed="rId2" cstate="print">
                <a:lum bright="17000" contrast="-31000"/>
              </a:blip>
              <a:stretch>
                <a:fillRect/>
              </a:stretch>
            </a:blipFill>
            <a:ln>
              <a:solidFill>
                <a:schemeClr val="accent1">
                  <a:lumMod val="2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buFont typeface="Wingdings" pitchFamily="2" charset="2"/>
                <a:buChar char="ü"/>
              </a:pP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4625" indent="-174625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Analyzing Forest Crime patterns</a:t>
              </a:r>
            </a:p>
            <a:p>
              <a:pPr marL="174625" indent="-174625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Proximity analysis for identification of new camp locations to reduce forest crimes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572000" y="1905000"/>
              <a:ext cx="2133600" cy="533400"/>
            </a:xfrm>
            <a:prstGeom prst="roundRect">
              <a:avLst/>
            </a:prstGeom>
            <a:solidFill>
              <a:schemeClr val="tx2">
                <a:lumMod val="65000"/>
                <a:lumOff val="3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Query on Forest Crimes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29396" y="4267199"/>
            <a:ext cx="2362201" cy="2590801"/>
            <a:chOff x="7467600" y="2667000"/>
            <a:chExt cx="1327785" cy="1428802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r="45000" b="25000"/>
            <a:stretch>
              <a:fillRect/>
            </a:stretch>
          </p:blipFill>
          <p:spPr bwMode="auto">
            <a:xfrm>
              <a:off x="7467600" y="2667000"/>
              <a:ext cx="1117600" cy="1219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609390" y="3863777"/>
              <a:ext cx="1185995" cy="23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1200" b="1" dirty="0">
                  <a:solidFill>
                    <a:srgbClr val="003399"/>
                  </a:solidFill>
                </a:rPr>
                <a:t>Poaching locations</a:t>
              </a:r>
            </a:p>
          </p:txBody>
        </p:sp>
      </p:grpSp>
      <p:sp>
        <p:nvSpPr>
          <p:cNvPr id="9" name="Down Arrow Callout 8"/>
          <p:cNvSpPr/>
          <p:nvPr/>
        </p:nvSpPr>
        <p:spPr>
          <a:xfrm>
            <a:off x="4800600" y="0"/>
            <a:ext cx="3810000" cy="1752600"/>
          </a:xfrm>
          <a:prstGeom prst="downArrowCallout">
            <a:avLst>
              <a:gd name="adj1" fmla="val 12724"/>
              <a:gd name="adj2" fmla="val 15793"/>
              <a:gd name="adj3" fmla="val 29604"/>
              <a:gd name="adj4" fmla="val 64977"/>
            </a:avLst>
          </a:prstGeom>
          <a:solidFill>
            <a:schemeClr val="accent5">
              <a:lumMod val="1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ARANYA</a:t>
            </a:r>
          </a:p>
          <a:p>
            <a:pPr algn="ctr"/>
            <a:r>
              <a:rPr lang="en-US" dirty="0" smtClean="0"/>
              <a:t>Comprehensive Spatial Decision Support System</a:t>
            </a:r>
            <a:endParaRPr lang="en-US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/>
          <a:srcRect l="26469" t="4926" r="27811" b="11021"/>
          <a:stretch>
            <a:fillRect/>
          </a:stretch>
        </p:blipFill>
        <p:spPr bwMode="auto">
          <a:xfrm>
            <a:off x="0" y="0"/>
            <a:ext cx="4662584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790575" y="240030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 to BTAD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0100" y="2924175"/>
            <a:ext cx="3143250" cy="2476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Territorial Forestry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9625" y="3505200"/>
            <a:ext cx="3143250" cy="2476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Joint Forest Management and Social Forestry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9150" y="405765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Wildlife and Biodiversity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0100" y="461010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Working Plan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9625" y="518160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Village Development Plan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0100" y="571500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Research and Analysis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0575" y="619125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Licenses and Credits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 descr="pointer-t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3048000"/>
            <a:ext cx="228600" cy="257175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953000" y="1828800"/>
            <a:ext cx="3505200" cy="2362200"/>
            <a:chOff x="4953000" y="1828800"/>
            <a:chExt cx="3505200" cy="2362200"/>
          </a:xfrm>
        </p:grpSpPr>
        <p:sp>
          <p:nvSpPr>
            <p:cNvPr id="4" name="Folded Corner 3"/>
            <p:cNvSpPr/>
            <p:nvPr/>
          </p:nvSpPr>
          <p:spPr>
            <a:xfrm>
              <a:off x="5486400" y="2514600"/>
              <a:ext cx="2362200" cy="1676400"/>
            </a:xfrm>
            <a:prstGeom prst="foldedCorner">
              <a:avLst/>
            </a:prstGeom>
            <a:blipFill>
              <a:blip r:embed="rId2" cstate="print">
                <a:lum bright="31000" contrast="-14000"/>
              </a:blip>
              <a:stretch>
                <a:fillRect/>
              </a:stretch>
            </a:blipFill>
            <a:ln>
              <a:solidFill>
                <a:schemeClr val="accent1">
                  <a:lumMod val="2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buFontTx/>
                <a:buChar char="•"/>
              </a:pP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lnSpc>
                  <a:spcPct val="150000"/>
                </a:lnSpc>
                <a:buFontTx/>
                <a:buChar char="•"/>
              </a:pP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  <a:p>
              <a:pPr marL="120650" indent="-120650">
                <a:lnSpc>
                  <a:spcPct val="150000"/>
                </a:lnSpc>
                <a:buFontTx/>
                <a:buChar char="•"/>
              </a:pPr>
              <a:r>
                <a:rPr lang="en-US" sz="1400" b="1" dirty="0" smtClean="0">
                  <a:solidFill>
                    <a:schemeClr val="accent5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Plantation Inventory based on Division, Type &amp; Year</a:t>
              </a:r>
            </a:p>
            <a:p>
              <a:pPr marL="120650" indent="-120650">
                <a:lnSpc>
                  <a:spcPct val="150000"/>
                </a:lnSpc>
                <a:buFontTx/>
                <a:buChar char="•"/>
              </a:pPr>
              <a:r>
                <a:rPr lang="en-US" sz="1400" b="1" dirty="0" smtClean="0">
                  <a:solidFill>
                    <a:schemeClr val="accent5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Forest Village Micro-Planning</a:t>
              </a:r>
            </a:p>
            <a:p>
              <a:pPr marL="174625">
                <a:lnSpc>
                  <a:spcPct val="150000"/>
                </a:lnSpc>
                <a:buFontTx/>
                <a:buChar char="•"/>
              </a:pP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953000" y="1828800"/>
              <a:ext cx="3505200" cy="685800"/>
            </a:xfrm>
            <a:prstGeom prst="roundRect">
              <a:avLst/>
            </a:prstGeom>
            <a:solidFill>
              <a:schemeClr val="accent1">
                <a:lumMod val="2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Joint Forest Management and Social Forestry </a:t>
              </a:r>
              <a:endPara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Down Arrow Callout 5"/>
          <p:cNvSpPr/>
          <p:nvPr/>
        </p:nvSpPr>
        <p:spPr>
          <a:xfrm>
            <a:off x="4800600" y="0"/>
            <a:ext cx="3810000" cy="1752600"/>
          </a:xfrm>
          <a:prstGeom prst="downArrowCallout">
            <a:avLst>
              <a:gd name="adj1" fmla="val 12724"/>
              <a:gd name="adj2" fmla="val 15793"/>
              <a:gd name="adj3" fmla="val 29604"/>
              <a:gd name="adj4" fmla="val 64977"/>
            </a:avLst>
          </a:prstGeom>
          <a:solidFill>
            <a:schemeClr val="accent5">
              <a:lumMod val="1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ARANYA</a:t>
            </a:r>
          </a:p>
          <a:p>
            <a:pPr algn="ctr"/>
            <a:r>
              <a:rPr lang="en-US" dirty="0" smtClean="0"/>
              <a:t>Comprehensive Spatial Decision Support System</a:t>
            </a:r>
            <a:endParaRPr lang="en-US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/>
          <a:srcRect l="26469" t="4926" r="27811" b="11021"/>
          <a:stretch>
            <a:fillRect/>
          </a:stretch>
        </p:blipFill>
        <p:spPr bwMode="auto">
          <a:xfrm>
            <a:off x="0" y="0"/>
            <a:ext cx="4662584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90575" y="240030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 to BTAD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0100" y="2924175"/>
            <a:ext cx="3143250" cy="2476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Territorial Forestry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9625" y="3505200"/>
            <a:ext cx="3143250" cy="2476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Joint Forest Management and Social Forestry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9150" y="405765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Wildlife and Biodiversity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0100" y="461010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Working Plan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9625" y="518160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Village Development Plan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0100" y="571500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Research and Analysis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0575" y="619125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Licenses and Credits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 descr="pointer-t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657600"/>
            <a:ext cx="228600" cy="257175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5029200" y="2438400"/>
            <a:ext cx="2438400" cy="1752600"/>
          </a:xfrm>
          <a:prstGeom prst="foldedCorner">
            <a:avLst/>
          </a:prstGeom>
          <a:blipFill>
            <a:blip r:embed="rId2" cstate="print">
              <a:lum bright="11000" contrast="-18000"/>
            </a:blip>
            <a:stretch>
              <a:fillRect/>
            </a:stretch>
          </a:blipFill>
          <a:ln>
            <a:solidFill>
              <a:schemeClr val="accent1">
                <a:lumMod val="2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Tx/>
              <a:buChar char="•"/>
            </a:pPr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400" b="1" dirty="0" smtClean="0">
              <a:solidFill>
                <a:srgbClr val="008000"/>
              </a:solidFill>
            </a:endParaRPr>
          </a:p>
          <a:p>
            <a:endParaRPr lang="en-US" sz="1400" b="1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5">
                    <a:lumMod val="10000"/>
                  </a:schemeClr>
                </a:solidFill>
                <a:latin typeface="Trebuchet MS" pitchFamily="34" charset="0"/>
              </a:rPr>
              <a:t>Protected Area Planning</a:t>
            </a:r>
          </a:p>
          <a:p>
            <a:pPr>
              <a:buFont typeface="Arial" pitchFamily="34" charset="0"/>
              <a:buChar char="•"/>
            </a:pPr>
            <a:endParaRPr lang="en-US" sz="1400" b="1" dirty="0" smtClean="0">
              <a:solidFill>
                <a:schemeClr val="accent5">
                  <a:lumMod val="10000"/>
                </a:schemeClr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5">
                    <a:lumMod val="10000"/>
                  </a:schemeClr>
                </a:solidFill>
                <a:latin typeface="Trebuchet MS" pitchFamily="34" charset="0"/>
              </a:rPr>
              <a:t>Multi-criteria Analysis </a:t>
            </a:r>
          </a:p>
          <a:p>
            <a:pPr>
              <a:lnSpc>
                <a:spcPct val="150000"/>
              </a:lnSpc>
              <a:buFontTx/>
              <a:buChar char="•"/>
            </a:pPr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4625">
              <a:lnSpc>
                <a:spcPct val="150000"/>
              </a:lnSpc>
              <a:buFontTx/>
              <a:buChar char="•"/>
            </a:pPr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00800" y="1905000"/>
            <a:ext cx="2057400" cy="685800"/>
          </a:xfrm>
          <a:prstGeom prst="roundRect">
            <a:avLst/>
          </a:prstGeom>
          <a:solidFill>
            <a:srgbClr val="FF993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Wildlife Habitat Suitability</a:t>
            </a:r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4800600" y="0"/>
            <a:ext cx="3810000" cy="1752600"/>
          </a:xfrm>
          <a:prstGeom prst="downArrowCallout">
            <a:avLst>
              <a:gd name="adj1" fmla="val 12724"/>
              <a:gd name="adj2" fmla="val 15793"/>
              <a:gd name="adj3" fmla="val 29604"/>
              <a:gd name="adj4" fmla="val 64977"/>
            </a:avLst>
          </a:prstGeom>
          <a:solidFill>
            <a:schemeClr val="accent5">
              <a:lumMod val="1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ARANYA</a:t>
            </a:r>
          </a:p>
          <a:p>
            <a:pPr algn="ctr"/>
            <a:r>
              <a:rPr lang="en-US" dirty="0" smtClean="0"/>
              <a:t>Comprehensive Spatial Decision Support System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4662584" cy="6858000"/>
            <a:chOff x="0" y="0"/>
            <a:chExt cx="4662584" cy="6858000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/>
            <a:srcRect l="26469" t="4926" r="27811" b="11021"/>
            <a:stretch>
              <a:fillRect/>
            </a:stretch>
          </p:blipFill>
          <p:spPr bwMode="auto">
            <a:xfrm>
              <a:off x="0" y="0"/>
              <a:ext cx="4662584" cy="6858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790575" y="2400300"/>
              <a:ext cx="3143250" cy="247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Introduction to BTAD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0100" y="2924175"/>
              <a:ext cx="3143250" cy="24765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Territorial Forestry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9625" y="3505200"/>
              <a:ext cx="3143250" cy="24765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Joint Forest Management and Social Forestry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19150" y="4057650"/>
              <a:ext cx="3143250" cy="247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Wildlife and Biodiversity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0100" y="4610100"/>
              <a:ext cx="3143250" cy="247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Working Plan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09625" y="5181600"/>
              <a:ext cx="3143250" cy="247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Village Development Plan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0100" y="5715000"/>
              <a:ext cx="3143250" cy="247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Research and Analysis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0575" y="6191250"/>
              <a:ext cx="3143250" cy="247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Licenses and Credits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7" name="Picture 16" descr="pointer-t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191000"/>
            <a:ext cx="228600" cy="257175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257800" y="1905000"/>
            <a:ext cx="2895600" cy="3200400"/>
            <a:chOff x="533400" y="304800"/>
            <a:chExt cx="2895600" cy="3200400"/>
          </a:xfrm>
        </p:grpSpPr>
        <p:sp>
          <p:nvSpPr>
            <p:cNvPr id="4" name="Folded Corner 3"/>
            <p:cNvSpPr/>
            <p:nvPr/>
          </p:nvSpPr>
          <p:spPr>
            <a:xfrm>
              <a:off x="533400" y="609600"/>
              <a:ext cx="2895600" cy="2895600"/>
            </a:xfrm>
            <a:prstGeom prst="foldedCorner">
              <a:avLst/>
            </a:prstGeom>
            <a:blipFill>
              <a:blip r:embed="rId2">
                <a:lum bright="20000" contrast="-29000"/>
              </a:blip>
              <a:stretch>
                <a:fillRect/>
              </a:stretch>
            </a:blipFill>
            <a:ln>
              <a:solidFill>
                <a:schemeClr val="accent1">
                  <a:lumMod val="2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buFontTx/>
                <a:buChar char="•"/>
              </a:pP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endParaRPr lang="en-US" sz="1400" b="1" dirty="0" smtClean="0">
                <a:solidFill>
                  <a:srgbClr val="008000"/>
                </a:solidFill>
              </a:endParaRPr>
            </a:p>
            <a:p>
              <a:endParaRPr lang="en-US" sz="1400" b="1" dirty="0" smtClean="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  <a:p>
              <a:pPr>
                <a:lnSpc>
                  <a:spcPct val="150000"/>
                </a:lnSpc>
                <a:buFontTx/>
                <a:buChar char="•"/>
              </a:pPr>
              <a:endParaRPr lang="en-US" sz="1400" b="1" dirty="0" smtClean="0">
                <a:solidFill>
                  <a:srgbClr val="003399"/>
                </a:solidFill>
              </a:endParaRPr>
            </a:p>
            <a:p>
              <a:pPr marL="120650" indent="-120650">
                <a:lnSpc>
                  <a:spcPct val="150000"/>
                </a:lnSpc>
                <a:buFontTx/>
                <a:buChar char="•"/>
              </a:pPr>
              <a:r>
                <a:rPr lang="en-US" sz="1400" b="1" dirty="0" smtClean="0">
                  <a:solidFill>
                    <a:schemeClr val="accent5">
                      <a:lumMod val="10000"/>
                    </a:schemeClr>
                  </a:solidFill>
                  <a:latin typeface="Trebuchet MS" pitchFamily="34" charset="0"/>
                </a:rPr>
                <a:t>Land allocation to different working circles based on user-defined criteria(</a:t>
              </a:r>
              <a:r>
                <a:rPr lang="en-US" sz="1400" b="1" dirty="0" err="1" smtClean="0">
                  <a:solidFill>
                    <a:schemeClr val="accent5">
                      <a:lumMod val="10000"/>
                    </a:schemeClr>
                  </a:solidFill>
                  <a:latin typeface="Trebuchet MS" pitchFamily="34" charset="0"/>
                </a:rPr>
                <a:t>eg</a:t>
              </a:r>
              <a:r>
                <a:rPr lang="en-US" sz="1400" b="1" dirty="0" smtClean="0">
                  <a:solidFill>
                    <a:schemeClr val="accent5">
                      <a:lumMod val="10000"/>
                    </a:schemeClr>
                  </a:solidFill>
                  <a:latin typeface="Trebuchet MS" pitchFamily="34" charset="0"/>
                </a:rPr>
                <a:t>. plantation, conservation, etc.)</a:t>
              </a:r>
            </a:p>
            <a:p>
              <a:pPr>
                <a:lnSpc>
                  <a:spcPct val="150000"/>
                </a:lnSpc>
                <a:buFontTx/>
                <a:buChar char="•"/>
              </a:pPr>
              <a:r>
                <a:rPr lang="en-US" sz="1400" b="1" dirty="0" smtClean="0">
                  <a:solidFill>
                    <a:schemeClr val="accent5">
                      <a:lumMod val="10000"/>
                    </a:schemeClr>
                  </a:solidFill>
                  <a:latin typeface="Trebuchet MS" pitchFamily="34" charset="0"/>
                </a:rPr>
                <a:t> Growing Stock Estimation</a:t>
              </a:r>
            </a:p>
            <a:p>
              <a:pPr marL="174625" indent="-174625">
                <a:lnSpc>
                  <a:spcPct val="150000"/>
                </a:lnSpc>
                <a:buFontTx/>
                <a:buChar char="•"/>
              </a:pPr>
              <a:r>
                <a:rPr lang="en-US" sz="1400" b="1" dirty="0" smtClean="0">
                  <a:solidFill>
                    <a:schemeClr val="accent5">
                      <a:lumMod val="10000"/>
                    </a:schemeClr>
                  </a:solidFill>
                  <a:latin typeface="Trebuchet MS" pitchFamily="34" charset="0"/>
                </a:rPr>
                <a:t>Searching for species within compartments based on IUCN status</a:t>
              </a:r>
            </a:p>
            <a:p>
              <a:pPr>
                <a:lnSpc>
                  <a:spcPct val="150000"/>
                </a:lnSpc>
                <a:buFontTx/>
                <a:buChar char="•"/>
              </a:pP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4625">
                <a:lnSpc>
                  <a:spcPct val="150000"/>
                </a:lnSpc>
                <a:buFontTx/>
                <a:buChar char="•"/>
              </a:pP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066800" y="304800"/>
              <a:ext cx="1752600" cy="457200"/>
            </a:xfrm>
            <a:prstGeom prst="roundRect">
              <a:avLst/>
            </a:prstGeom>
            <a:solidFill>
              <a:srgbClr val="996633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Working Plan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sp>
        <p:nvSpPr>
          <p:cNvPr id="6" name="Down Arrow Callout 5"/>
          <p:cNvSpPr/>
          <p:nvPr/>
        </p:nvSpPr>
        <p:spPr>
          <a:xfrm>
            <a:off x="4800600" y="0"/>
            <a:ext cx="3810000" cy="1752600"/>
          </a:xfrm>
          <a:prstGeom prst="downArrowCallout">
            <a:avLst>
              <a:gd name="adj1" fmla="val 12724"/>
              <a:gd name="adj2" fmla="val 15793"/>
              <a:gd name="adj3" fmla="val 29604"/>
              <a:gd name="adj4" fmla="val 64977"/>
            </a:avLst>
          </a:prstGeom>
          <a:solidFill>
            <a:schemeClr val="accent5">
              <a:lumMod val="1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ARANYA</a:t>
            </a:r>
          </a:p>
          <a:p>
            <a:pPr algn="ctr"/>
            <a:r>
              <a:rPr lang="en-US" dirty="0" smtClean="0"/>
              <a:t>Comprehensive Spatial Decision Support System</a:t>
            </a:r>
            <a:endParaRPr lang="en-US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/>
          <a:srcRect l="26469" t="4926" r="27811" b="11021"/>
          <a:stretch>
            <a:fillRect/>
          </a:stretch>
        </p:blipFill>
        <p:spPr bwMode="auto">
          <a:xfrm>
            <a:off x="0" y="0"/>
            <a:ext cx="4662584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90575" y="240030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 to BTAD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0100" y="2924175"/>
            <a:ext cx="3143250" cy="2476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Territorial Forestry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9625" y="3505200"/>
            <a:ext cx="3143250" cy="2476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Joint Forest Management and Social Forestry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9150" y="405765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Wildlife and Biodiversity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0100" y="461010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Working Plan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9625" y="518160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Village Development Plan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0100" y="571500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Research and Analysis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0575" y="619125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Licenses and Credits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 descr="pointer-t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724400"/>
            <a:ext cx="228600" cy="257175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05400" y="1828800"/>
            <a:ext cx="3276600" cy="2971800"/>
            <a:chOff x="5105400" y="228600"/>
            <a:chExt cx="3276600" cy="2971800"/>
          </a:xfrm>
        </p:grpSpPr>
        <p:sp>
          <p:nvSpPr>
            <p:cNvPr id="3" name="Folded Corner 2"/>
            <p:cNvSpPr/>
            <p:nvPr/>
          </p:nvSpPr>
          <p:spPr>
            <a:xfrm>
              <a:off x="5105400" y="685800"/>
              <a:ext cx="3276600" cy="2514600"/>
            </a:xfrm>
            <a:prstGeom prst="foldedCorner">
              <a:avLst/>
            </a:prstGeom>
            <a:blipFill>
              <a:blip r:embed="rId2" cstate="print">
                <a:lum bright="13000" contrast="-32000"/>
              </a:blip>
              <a:stretch>
                <a:fillRect/>
              </a:stretch>
            </a:blipFill>
            <a:ln>
              <a:solidFill>
                <a:schemeClr val="accent1">
                  <a:lumMod val="2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buFontTx/>
                <a:buChar char="•"/>
              </a:pP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endParaRPr lang="en-US" sz="1400" b="1" dirty="0" smtClean="0">
                <a:solidFill>
                  <a:srgbClr val="008000"/>
                </a:solidFill>
              </a:endParaRPr>
            </a:p>
            <a:p>
              <a:endParaRPr lang="en-US" sz="1400" b="1" dirty="0" smtClean="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  <a:p>
              <a:pPr>
                <a:lnSpc>
                  <a:spcPct val="150000"/>
                </a:lnSpc>
                <a:buFontTx/>
                <a:buChar char="•"/>
              </a:pPr>
              <a:endParaRPr lang="en-US" sz="1400" b="1" dirty="0" smtClean="0">
                <a:solidFill>
                  <a:srgbClr val="003399"/>
                </a:solidFill>
              </a:endParaRPr>
            </a:p>
            <a:p>
              <a:pPr marL="120650" indent="-120650">
                <a:lnSpc>
                  <a:spcPct val="150000"/>
                </a:lnSpc>
                <a:buFontTx/>
                <a:buChar char="•"/>
              </a:pPr>
              <a:r>
                <a:rPr lang="en-US" sz="1400" b="1" dirty="0" smtClean="0">
                  <a:solidFill>
                    <a:schemeClr val="accent5">
                      <a:lumMod val="10000"/>
                    </a:schemeClr>
                  </a:solidFill>
                  <a:latin typeface="Trebuchet MS" pitchFamily="34" charset="0"/>
                </a:rPr>
                <a:t>Finding suitable places for relocation of forest villages </a:t>
              </a:r>
            </a:p>
            <a:p>
              <a:pPr marL="120650" indent="-120650">
                <a:lnSpc>
                  <a:spcPct val="150000"/>
                </a:lnSpc>
                <a:buFontTx/>
                <a:buChar char="•"/>
              </a:pPr>
              <a:r>
                <a:rPr lang="en-US" sz="1400" b="1" dirty="0" smtClean="0">
                  <a:solidFill>
                    <a:schemeClr val="accent5">
                      <a:lumMod val="10000"/>
                    </a:schemeClr>
                  </a:solidFill>
                  <a:latin typeface="Trebuchet MS" pitchFamily="34" charset="0"/>
                </a:rPr>
                <a:t>Factor such as Facilities (Medical, Education, Bank), Slope, Land use, Ground water potential considered for relocation  </a:t>
              </a:r>
            </a:p>
            <a:p>
              <a:pPr>
                <a:lnSpc>
                  <a:spcPct val="150000"/>
                </a:lnSpc>
                <a:buFontTx/>
                <a:buChar char="•"/>
              </a:pP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4625">
                <a:lnSpc>
                  <a:spcPct val="150000"/>
                </a:lnSpc>
                <a:buFontTx/>
                <a:buChar char="•"/>
              </a:pP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562600" y="228600"/>
              <a:ext cx="2362200" cy="609600"/>
            </a:xfrm>
            <a:prstGeom prst="roundRect">
              <a:avLst/>
            </a:prstGeom>
            <a:solidFill>
              <a:srgbClr val="FFC0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Village Development Plan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sp>
        <p:nvSpPr>
          <p:cNvPr id="6" name="Down Arrow Callout 5"/>
          <p:cNvSpPr/>
          <p:nvPr/>
        </p:nvSpPr>
        <p:spPr>
          <a:xfrm>
            <a:off x="4800600" y="0"/>
            <a:ext cx="3810000" cy="1752600"/>
          </a:xfrm>
          <a:prstGeom prst="downArrowCallout">
            <a:avLst>
              <a:gd name="adj1" fmla="val 12724"/>
              <a:gd name="adj2" fmla="val 15793"/>
              <a:gd name="adj3" fmla="val 29604"/>
              <a:gd name="adj4" fmla="val 64977"/>
            </a:avLst>
          </a:prstGeom>
          <a:solidFill>
            <a:schemeClr val="accent5">
              <a:lumMod val="1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ARANYA</a:t>
            </a:r>
          </a:p>
          <a:p>
            <a:pPr algn="ctr"/>
            <a:r>
              <a:rPr lang="en-US" dirty="0" smtClean="0"/>
              <a:t>Comprehensive Spatial Decision Support System</a:t>
            </a:r>
            <a:endParaRPr lang="en-US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/>
          <a:srcRect l="26469" t="4926" r="27811" b="11021"/>
          <a:stretch>
            <a:fillRect/>
          </a:stretch>
        </p:blipFill>
        <p:spPr bwMode="auto">
          <a:xfrm>
            <a:off x="0" y="0"/>
            <a:ext cx="4662584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90575" y="240030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 to BTAD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0100" y="2924175"/>
            <a:ext cx="3143250" cy="2476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Territorial Forestry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9625" y="3505200"/>
            <a:ext cx="3143250" cy="2476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Joint Forest Management and Social Forestry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9150" y="405765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Wildlife and Biodiversity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0100" y="461010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Working Plan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9625" y="518160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Village Development Plan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0100" y="571500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Research and Analysis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0575" y="6191250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Licenses and Credits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 descr="pointer-t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5305425"/>
            <a:ext cx="228600" cy="257175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4662584" cy="6858000"/>
            <a:chOff x="0" y="0"/>
            <a:chExt cx="4662584" cy="6858000"/>
          </a:xfrm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2"/>
            <a:srcRect l="26469" t="4926" r="27811" b="11021"/>
            <a:stretch>
              <a:fillRect/>
            </a:stretch>
          </p:blipFill>
          <p:spPr bwMode="auto">
            <a:xfrm>
              <a:off x="0" y="0"/>
              <a:ext cx="4662584" cy="6858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790575" y="2400300"/>
              <a:ext cx="3143250" cy="247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Introduction to BTAD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0100" y="2924175"/>
              <a:ext cx="3143250" cy="24765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Territorial Forestry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9625" y="3505200"/>
              <a:ext cx="3143250" cy="24765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Joint Forest Management and Social Forestry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19150" y="4057650"/>
              <a:ext cx="3143250" cy="247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Wildlife and Biodiversity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00100" y="4610100"/>
              <a:ext cx="3143250" cy="247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Working Plan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9625" y="5181600"/>
              <a:ext cx="3143250" cy="247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Village Development Plan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00100" y="5715000"/>
              <a:ext cx="3143250" cy="247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Research and Analysis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0575" y="6191250"/>
              <a:ext cx="3143250" cy="247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Licenses and Credits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Down Arrow Callout 2"/>
          <p:cNvSpPr/>
          <p:nvPr/>
        </p:nvSpPr>
        <p:spPr>
          <a:xfrm>
            <a:off x="4800600" y="0"/>
            <a:ext cx="3810000" cy="1752600"/>
          </a:xfrm>
          <a:prstGeom prst="downArrowCallout">
            <a:avLst>
              <a:gd name="adj1" fmla="val 12724"/>
              <a:gd name="adj2" fmla="val 15793"/>
              <a:gd name="adj3" fmla="val 29604"/>
              <a:gd name="adj4" fmla="val 64977"/>
            </a:avLst>
          </a:prstGeom>
          <a:solidFill>
            <a:schemeClr val="accent5">
              <a:lumMod val="1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ARANYA</a:t>
            </a:r>
          </a:p>
          <a:p>
            <a:pPr algn="ctr"/>
            <a:r>
              <a:rPr lang="en-US" dirty="0" smtClean="0"/>
              <a:t>Comprehensive Spatial Decision Support System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5105400" y="2209800"/>
            <a:ext cx="2590800" cy="1981200"/>
          </a:xfrm>
          <a:prstGeom prst="foldedCorner">
            <a:avLst/>
          </a:prstGeom>
          <a:blipFill>
            <a:blip r:embed="rId3" cstate="print">
              <a:lum contrast="-28000"/>
            </a:blip>
            <a:stretch>
              <a:fillRect/>
            </a:stretch>
          </a:blipFill>
          <a:ln>
            <a:solidFill>
              <a:schemeClr val="accent1">
                <a:lumMod val="2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Tx/>
              <a:buChar char="•"/>
            </a:pPr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400" b="1" dirty="0" smtClean="0">
              <a:solidFill>
                <a:srgbClr val="008000"/>
              </a:solidFill>
            </a:endParaRPr>
          </a:p>
          <a:p>
            <a:endParaRPr lang="en-US" sz="1400" b="1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endParaRPr lang="en-US" sz="1400" b="1" dirty="0" smtClean="0">
              <a:solidFill>
                <a:srgbClr val="003399"/>
              </a:solidFill>
            </a:endParaRPr>
          </a:p>
          <a:p>
            <a:pPr marL="120650" indent="-120650">
              <a:lnSpc>
                <a:spcPct val="150000"/>
              </a:lnSpc>
              <a:buFontTx/>
              <a:buChar char="•"/>
              <a:tabLst>
                <a:tab pos="120650" algn="l"/>
              </a:tabLst>
            </a:pPr>
            <a:r>
              <a:rPr lang="en-US" sz="14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Carbon Calculator</a:t>
            </a:r>
            <a:r>
              <a:rPr lang="en-US" sz="1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based on species height and girth 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1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Viewing files on Google Earth</a:t>
            </a:r>
          </a:p>
          <a:p>
            <a:pPr>
              <a:lnSpc>
                <a:spcPct val="150000"/>
              </a:lnSpc>
              <a:buFontTx/>
              <a:buChar char="•"/>
            </a:pPr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4625">
              <a:lnSpc>
                <a:spcPct val="150000"/>
              </a:lnSpc>
              <a:buFontTx/>
              <a:buChar char="•"/>
            </a:pPr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10200" y="1909482"/>
            <a:ext cx="2590800" cy="528918"/>
          </a:xfrm>
          <a:prstGeom prst="round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and Analysis</a:t>
            </a:r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438400"/>
            <a:ext cx="46005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648075"/>
            <a:ext cx="3552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715000" y="4800600"/>
            <a:ext cx="2209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Calculator</a:t>
            </a:r>
            <a:endParaRPr lang="en-US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9929" y="5701553"/>
            <a:ext cx="314325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Research and Analysis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pointer-t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7306" y="5825378"/>
            <a:ext cx="228600" cy="257175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19" grpId="0" animBg="1"/>
      <p:bldP spid="19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1768</TotalTime>
  <Words>442</Words>
  <Application>Microsoft Office PowerPoint</Application>
  <PresentationFormat>On-screen Show (4:3)</PresentationFormat>
  <Paragraphs>147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CDAC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Nikhil</dc:creator>
  <cp:lastModifiedBy>upasana</cp:lastModifiedBy>
  <cp:revision>130</cp:revision>
  <dcterms:created xsi:type="dcterms:W3CDTF">2011-06-27T08:41:23Z</dcterms:created>
  <dcterms:modified xsi:type="dcterms:W3CDTF">2011-07-08T08:33:23Z</dcterms:modified>
</cp:coreProperties>
</file>